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84" r:id="rId5"/>
    <p:sldId id="259" r:id="rId6"/>
    <p:sldId id="285" r:id="rId7"/>
    <p:sldId id="261" r:id="rId8"/>
    <p:sldId id="315" r:id="rId9"/>
    <p:sldId id="308" r:id="rId10"/>
    <p:sldId id="306" r:id="rId11"/>
    <p:sldId id="307" r:id="rId12"/>
    <p:sldId id="309" r:id="rId13"/>
    <p:sldId id="310" r:id="rId14"/>
    <p:sldId id="311" r:id="rId15"/>
    <p:sldId id="312" r:id="rId16"/>
    <p:sldId id="313" r:id="rId17"/>
    <p:sldId id="314" r:id="rId18"/>
    <p:sldId id="288" r:id="rId19"/>
  </p:sldIdLst>
  <p:sldSz cx="9144000" cy="5143500" type="screen16x9"/>
  <p:notesSz cx="6858000" cy="9144000"/>
  <p:custDataLst>
    <p:tags r:id="rId24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732" autoAdjust="0"/>
  </p:normalViewPr>
  <p:slideViewPr>
    <p:cSldViewPr snapToGrid="0">
      <p:cViewPr varScale="1">
        <p:scale>
          <a:sx n="140" d="100"/>
          <a:sy n="140" d="100"/>
        </p:scale>
        <p:origin x="756" y="114"/>
      </p:cViewPr>
      <p:guideLst>
        <p:guide orient="horz" pos="1666"/>
        <p:guide pos="29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bilibili.com/video/BV1FF41137U9?spm_id_from=333.999.0.0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340191" cy="7143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>
                <a:solidFill>
                  <a:srgbClr val="1B4367"/>
                </a:solidFill>
                <a:cs typeface="+mn-ea"/>
                <a:sym typeface="+mn-lt"/>
              </a:rPr>
              <a:t>数据可视化大作业</a:t>
            </a:r>
            <a:endParaRPr lang="zh-CN" altLang="en-US" sz="42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6220468" y="2831354"/>
            <a:ext cx="1479709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答辩人：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66465" y="2360295"/>
            <a:ext cx="4233545" cy="305406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Data Visualization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5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7307" y="-75826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1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1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</p:childTnLst>
        </p:cTn>
      </p:par>
    </p:tnLst>
    <p:bldLst>
      <p:bldP spid="7" grpId="0"/>
      <p:bldP spid="3075" grpId="0" bldLvl="0" animBg="1"/>
      <p:bldP spid="1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2037715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二、数据处理</a:t>
            </a:r>
            <a:endParaRPr lang="zh-CN" altLang="en-US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230" y="1070610"/>
            <a:ext cx="5849620" cy="3714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2037715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三、页面布局</a:t>
            </a:r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总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2658745"/>
            <a:ext cx="3217545" cy="18110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0" y="991870"/>
            <a:ext cx="1889760" cy="35877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861695" y="1175385"/>
            <a:ext cx="360045" cy="352425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5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58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60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8" name="组合 77"/>
          <p:cNvGrpSpPr/>
          <p:nvPr/>
        </p:nvGrpSpPr>
        <p:grpSpPr>
          <a:xfrm>
            <a:off x="859155" y="1637030"/>
            <a:ext cx="360045" cy="352425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79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81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849630" y="2102485"/>
            <a:ext cx="360045" cy="352425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85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87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91" name="文本框 90"/>
          <p:cNvSpPr txBox="1"/>
          <p:nvPr/>
        </p:nvSpPr>
        <p:spPr>
          <a:xfrm>
            <a:off x="1241425" y="1175385"/>
            <a:ext cx="90297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683260">
              <a:spcBef>
                <a:spcPct val="20000"/>
              </a:spcBef>
            </a:pPr>
            <a:r>
              <a:rPr lang="en-US" altLang="zh-CN" b="1">
                <a:solidFill>
                  <a:srgbClr val="1B4367"/>
                </a:solidFill>
                <a:cs typeface="+mn-ea"/>
                <a:sym typeface="+mn-lt"/>
              </a:rPr>
              <a:t>grid</a:t>
            </a:r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布局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241425" y="1637030"/>
            <a:ext cx="19837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1B4367"/>
                </a:solidFill>
                <a:cs typeface="+mn-ea"/>
                <a:sym typeface="+mn-lt"/>
              </a:rPr>
              <a:t>js</a:t>
            </a:r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设置字体</a:t>
            </a:r>
            <a:r>
              <a:rPr lang="en-US" altLang="zh-CN" b="1">
                <a:solidFill>
                  <a:srgbClr val="1B4367"/>
                </a:solidFill>
                <a:cs typeface="+mn-ea"/>
                <a:sym typeface="+mn-lt"/>
              </a:rPr>
              <a:t> + rem</a:t>
            </a:r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尺寸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245870" y="2125345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683260">
              <a:spcBef>
                <a:spcPct val="20000"/>
              </a:spcBef>
            </a:pPr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四个</a:t>
            </a:r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板块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94" name="肘形连接符 93"/>
          <p:cNvCxnSpPr/>
          <p:nvPr/>
        </p:nvCxnSpPr>
        <p:spPr>
          <a:xfrm flipV="1">
            <a:off x="3703320" y="1574165"/>
            <a:ext cx="2468880" cy="1367790"/>
          </a:xfrm>
          <a:prstGeom prst="bentConnector3">
            <a:avLst>
              <a:gd name="adj1" fmla="val 50026"/>
            </a:avLst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肘形连接符 94"/>
          <p:cNvCxnSpPr/>
          <p:nvPr/>
        </p:nvCxnSpPr>
        <p:spPr>
          <a:xfrm flipV="1">
            <a:off x="3703320" y="1874520"/>
            <a:ext cx="2476500" cy="2255520"/>
          </a:xfrm>
          <a:prstGeom prst="bentConnector3">
            <a:avLst>
              <a:gd name="adj1" fmla="val 77410"/>
            </a:avLst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95"/>
          <p:cNvCxnSpPr/>
          <p:nvPr/>
        </p:nvCxnSpPr>
        <p:spPr>
          <a:xfrm rot="16200000">
            <a:off x="5162550" y="2495550"/>
            <a:ext cx="3017520" cy="1501140"/>
          </a:xfrm>
          <a:prstGeom prst="bentConnector3">
            <a:avLst>
              <a:gd name="adj1" fmla="val 49979"/>
            </a:avLst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 flipV="1">
            <a:off x="7010400" y="1745615"/>
            <a:ext cx="419100" cy="3175"/>
          </a:xfrm>
          <a:prstGeom prst="straightConnector1">
            <a:avLst/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 flipH="1">
            <a:off x="1783080" y="4732020"/>
            <a:ext cx="4145280" cy="15240"/>
          </a:xfrm>
          <a:prstGeom prst="straightConnector1">
            <a:avLst/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V="1">
            <a:off x="1783080" y="4373880"/>
            <a:ext cx="7620" cy="381000"/>
          </a:xfrm>
          <a:prstGeom prst="straightConnector1">
            <a:avLst/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2037715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四、数据</a:t>
            </a:r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zh-CN" altLang="en-US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115" y="1175385"/>
            <a:ext cx="1698625" cy="12096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" y="1070610"/>
            <a:ext cx="4474210" cy="38582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45" y="2538730"/>
            <a:ext cx="5205095" cy="626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2037715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side-bar</a:t>
            </a:r>
            <a:endParaRPr lang="en-US" altLang="zh-CN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9320" y="1148080"/>
            <a:ext cx="4265930" cy="3681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1299845"/>
            <a:ext cx="4091940" cy="352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2707640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tiny-view2</a:t>
            </a:r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词云</a:t>
            </a:r>
            <a:endParaRPr lang="zh-CN" altLang="en-US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0" y="241935"/>
            <a:ext cx="3916045" cy="46596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1299845"/>
            <a:ext cx="4091940" cy="352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2907030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tiny-view1</a:t>
            </a:r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条形图</a:t>
            </a:r>
            <a:endParaRPr lang="zh-CN" altLang="en-US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0" y="594360"/>
            <a:ext cx="3253740" cy="4308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1246505"/>
            <a:ext cx="4091940" cy="352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>
                <a:solidFill>
                  <a:srgbClr val="1B4367"/>
                </a:solidFill>
                <a:cs typeface="+mn-ea"/>
                <a:sym typeface="+mn-lt"/>
              </a:rPr>
              <a:t>感谢</a:t>
            </a:r>
            <a:r>
              <a:rPr lang="zh-CN" altLang="en-US" sz="3000">
                <a:solidFill>
                  <a:srgbClr val="1B4367"/>
                </a:solidFill>
                <a:cs typeface="+mn-ea"/>
                <a:sym typeface="+mn-lt"/>
              </a:rPr>
              <a:t>观看</a:t>
            </a:r>
            <a:endParaRPr lang="zh-CN" altLang="en-US" sz="300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总</a:t>
            </a:r>
            <a:r>
              <a:rPr lang="en-US" altLang="zh-CN" sz="3400" b="1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览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6" name="文本框 36"/>
          <p:cNvSpPr txBox="1"/>
          <p:nvPr/>
        </p:nvSpPr>
        <p:spPr>
          <a:xfrm>
            <a:off x="2639646" y="3249600"/>
            <a:ext cx="3860006" cy="310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6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总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755650"/>
            <a:ext cx="6551295" cy="368554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6690360" y="1242060"/>
            <a:ext cx="845820" cy="419100"/>
          </a:xfrm>
          <a:prstGeom prst="line">
            <a:avLst/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459980" y="1009015"/>
            <a:ext cx="1095375" cy="305406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书目列表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 flipV="1">
            <a:off x="2057400" y="4175760"/>
            <a:ext cx="289560" cy="579120"/>
          </a:xfrm>
          <a:prstGeom prst="line">
            <a:avLst/>
          </a:prstGeom>
          <a:ln w="28575" cmpd="sng">
            <a:solidFill>
              <a:srgbClr val="FFC000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346960" y="4747260"/>
            <a:ext cx="952500" cy="7620"/>
          </a:xfrm>
          <a:prstGeom prst="line">
            <a:avLst/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120"/>
          <p:cNvSpPr txBox="1"/>
          <p:nvPr/>
        </p:nvSpPr>
        <p:spPr>
          <a:xfrm>
            <a:off x="2923540" y="4605655"/>
            <a:ext cx="1331595" cy="305406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逐年上榜数</a:t>
            </a: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 flipV="1">
            <a:off x="5905500" y="4099560"/>
            <a:ext cx="685800" cy="662940"/>
          </a:xfrm>
          <a:prstGeom prst="line">
            <a:avLst/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591300" y="4754880"/>
            <a:ext cx="1102360" cy="7620"/>
          </a:xfrm>
          <a:prstGeom prst="line">
            <a:avLst/>
          </a:prstGeom>
          <a:ln w="28575" cmpd="sng">
            <a:solidFill>
              <a:schemeClr val="accent4"/>
            </a:solidFill>
            <a:prstDash val="soli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20"/>
          <p:cNvSpPr txBox="1"/>
          <p:nvPr/>
        </p:nvSpPr>
        <p:spPr>
          <a:xfrm>
            <a:off x="7459980" y="4598035"/>
            <a:ext cx="1095375" cy="305406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作家上榜数</a:t>
            </a: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00700" y="471805"/>
            <a:ext cx="1607820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zh-CN" altLang="en-US">
                <a:hlinkClick r:id="rId3" action="ppaction://hlinkfile"/>
              </a:rPr>
              <a:t>视频演示</a:t>
            </a:r>
            <a:r>
              <a:rPr lang="en-US" altLang="zh-CN">
                <a:hlinkClick r:id="rId3" action="ppaction://hlinkfile"/>
              </a:rPr>
              <a:t> &gt;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prism isInverted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ldLvl="0" animBg="1"/>
      <p:bldP spid="10" grpId="0" bldLvl="0" animBg="1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步骤</a:t>
            </a:r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简述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27"/>
          <p:cNvGrpSpPr/>
          <p:nvPr/>
        </p:nvGrpSpPr>
        <p:grpSpPr>
          <a:xfrm>
            <a:off x="966337" y="263452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/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15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29"/>
          <p:cNvGrpSpPr/>
          <p:nvPr/>
        </p:nvGrpSpPr>
        <p:grpSpPr>
          <a:xfrm>
            <a:off x="4598533" y="236782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/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19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28"/>
          <p:cNvGrpSpPr/>
          <p:nvPr/>
        </p:nvGrpSpPr>
        <p:grpSpPr>
          <a:xfrm>
            <a:off x="2781840" y="194110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/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17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30"/>
          <p:cNvGrpSpPr/>
          <p:nvPr/>
        </p:nvGrpSpPr>
        <p:grpSpPr>
          <a:xfrm>
            <a:off x="6415227" y="194110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21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1516281" y="2304670"/>
            <a:ext cx="8483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数据爬取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3332826" y="1610857"/>
            <a:ext cx="8483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数据处理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5038542" y="2037970"/>
            <a:ext cx="12039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页面布局设计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6943050" y="1610857"/>
            <a:ext cx="1026160" cy="28384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数据可视化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1436370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endParaRPr lang="zh-CN" altLang="en-US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/>
      <p:bldP spid="72" grpId="0"/>
      <p:bldP spid="74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代码</a:t>
            </a:r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解读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  <p:bldP spid="103" grpId="0"/>
      <p:bldP spid="1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2258695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一、数据爬取</a:t>
            </a:r>
            <a:endParaRPr lang="zh-CN" altLang="en-US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230" y="1123950"/>
            <a:ext cx="6035040" cy="365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1954530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一、数据爬取</a:t>
            </a:r>
            <a:endParaRPr lang="zh-CN" altLang="en-US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1210" y="1175385"/>
            <a:ext cx="2365375" cy="5689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160020"/>
            <a:ext cx="4061460" cy="38201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" y="1872615"/>
            <a:ext cx="3987165" cy="21075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" y="4030980"/>
            <a:ext cx="8103235" cy="925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05230" y="850900"/>
            <a:ext cx="1385570" cy="140970"/>
            <a:chOff x="3249264" y="1751685"/>
            <a:chExt cx="2994025" cy="374736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7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995" y="349885"/>
            <a:ext cx="819785" cy="8255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8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1345565" y="427990"/>
            <a:ext cx="2037715" cy="34417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800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二、数据处理</a:t>
            </a:r>
            <a:endParaRPr lang="zh-CN" altLang="en-US" sz="1800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7540" y="3293745"/>
            <a:ext cx="3215005" cy="8147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1449705"/>
            <a:ext cx="7635240" cy="579120"/>
          </a:xfrm>
          <a:prstGeom prst="rect">
            <a:avLst/>
          </a:prstGeom>
        </p:spPr>
      </p:pic>
      <p:sp>
        <p:nvSpPr>
          <p:cNvPr id="57" name="环形箭头 15"/>
          <p:cNvSpPr/>
          <p:nvPr/>
        </p:nvSpPr>
        <p:spPr bwMode="auto">
          <a:xfrm>
            <a:off x="1859280" y="1449705"/>
            <a:ext cx="3188970" cy="3091815"/>
          </a:xfrm>
          <a:custGeom>
            <a:avLst/>
            <a:gdLst>
              <a:gd name="T0" fmla="*/ 3447338 w 3827462"/>
              <a:gd name="T1" fmla="*/ 1008122 h 3827463"/>
              <a:gd name="T2" fmla="*/ 3688519 w 3827462"/>
              <a:gd name="T3" fmla="*/ 1764717 h 3827463"/>
              <a:gd name="T4" fmla="*/ 3820762 w 3827462"/>
              <a:gd name="T5" fmla="*/ 1765838 h 3827463"/>
              <a:gd name="T6" fmla="*/ 3595190 w 3827462"/>
              <a:gd name="T7" fmla="*/ 1927981 h 3827463"/>
              <a:gd name="T8" fmla="*/ 3356355 w 3827462"/>
              <a:gd name="T9" fmla="*/ 1761902 h 3827463"/>
              <a:gd name="T10" fmla="*/ 3488541 w 3827462"/>
              <a:gd name="T11" fmla="*/ 1763023 h 3827463"/>
              <a:gd name="T12" fmla="*/ 3275959 w 3827462"/>
              <a:gd name="T13" fmla="*/ 1109323 h 3827463"/>
              <a:gd name="T14" fmla="*/ 3447338 w 3827462"/>
              <a:gd name="T15" fmla="*/ 1008122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3447338" y="1008122"/>
                </a:moveTo>
                <a:cubicBezTo>
                  <a:pt x="3583647" y="1238955"/>
                  <a:pt x="3666090" y="1497582"/>
                  <a:pt x="3688519" y="1764717"/>
                </a:cubicBezTo>
                <a:lnTo>
                  <a:pt x="3820762" y="1765838"/>
                </a:lnTo>
                <a:lnTo>
                  <a:pt x="3595190" y="1927981"/>
                </a:lnTo>
                <a:lnTo>
                  <a:pt x="3356355" y="1761902"/>
                </a:lnTo>
                <a:lnTo>
                  <a:pt x="3488541" y="1763023"/>
                </a:lnTo>
                <a:cubicBezTo>
                  <a:pt x="3466449" y="1532176"/>
                  <a:pt x="3393875" y="1309009"/>
                  <a:pt x="3275959" y="1109323"/>
                </a:cubicBezTo>
                <a:lnTo>
                  <a:pt x="3447338" y="1008122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 bldLvl="0" animBg="1"/>
    </p:bldLst>
  </p:timing>
</p:sld>
</file>

<file path=ppt/tags/tag1.xml><?xml version="1.0" encoding="utf-8"?>
<p:tagLst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COMMONDATA" val="eyJoZGlkIjoiMTIzYzJkN2QzOTEyMjYyNDI2YjdhZjlmNjdlMjNjND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Arial"/>
      </a:majorFont>
      <a:minorFont>
        <a:latin typeface="微软雅黑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WPS 演示</Application>
  <PresentationFormat>全屏显示(16:9)</PresentationFormat>
  <Paragraphs>81</Paragraphs>
  <Slides>16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上海剑姬网络科技有限公司</Company>
  <LinksUpToDate>false</LinksUpToDate>
  <SharedDoc>false</SharedDoc>
  <HyperlinksChanged>false</HyperlinksChanged>
  <AppVersion>14.0000</AppVersion>
  <Manager>风云办公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category>qzuser</cp:category>
  <cp:lastModifiedBy>古</cp:lastModifiedBy>
  <cp:revision>59</cp:revision>
  <dcterms:created xsi:type="dcterms:W3CDTF">2016-05-20T12:59:00Z</dcterms:created>
  <dcterms:modified xsi:type="dcterms:W3CDTF">2022-05-02T04:11:10Z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commondata">
    <vt:lpwstr>eyJoZGlkIjoiMTIzYzJkN2QzOTEyMjYyNDI2YjdhZjlmNjdlMjNjNDQifQ==</vt:lpwstr>
  </property>
  <property fmtid="{D5CDD505-2E9C-101B-9397-08002B2CF9AE}" pid="4" name="ICV">
    <vt:lpwstr>1469372E2BA648FD97B14B4CF9489A41</vt:lpwstr>
  </property>
</Properties>
</file>